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64" r:id="rId5"/>
    <p:sldId id="267" r:id="rId6"/>
    <p:sldId id="258" r:id="rId7"/>
    <p:sldId id="265" r:id="rId8"/>
    <p:sldId id="269" r:id="rId9"/>
    <p:sldId id="271" r:id="rId10"/>
    <p:sldId id="268" r:id="rId11"/>
    <p:sldId id="270" r:id="rId12"/>
    <p:sldId id="259" r:id="rId13"/>
    <p:sldId id="260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9" autoAdjust="0"/>
    <p:restoredTop sz="75465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-336" y="-104"/>
      </p:cViewPr>
      <p:guideLst>
        <p:guide orient="horz" pos="3449"/>
        <p:guide pos="29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CA5E0-B4F0-C648-A5BA-7DD7C979922C}" type="datetimeFigureOut">
              <a:rPr lang="en-US" smtClean="0"/>
              <a:t>24/01/17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87B78-2303-CC47-94ED-4DE3603A1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NOTES *</a:t>
            </a:r>
          </a:p>
          <a:p>
            <a:r>
              <a:rPr lang="en-US" dirty="0" smtClean="0"/>
              <a:t>Would be good to have another</a:t>
            </a:r>
            <a:r>
              <a:rPr lang="en-US" baseline="0" dirty="0" smtClean="0"/>
              <a:t> app to put in a subset of ingredients and come up with some recipe suggestions.</a:t>
            </a:r>
          </a:p>
          <a:p>
            <a:r>
              <a:rPr lang="en-US" baseline="0" dirty="0" smtClean="0"/>
              <a:t>OR to clarify </a:t>
            </a:r>
            <a:r>
              <a:rPr lang="mr-IN" baseline="0" dirty="0" smtClean="0"/>
              <a:t>–</a:t>
            </a:r>
            <a:r>
              <a:rPr lang="en-US" baseline="0" dirty="0" smtClean="0"/>
              <a:t> business case</a:t>
            </a:r>
          </a:p>
          <a:p>
            <a:r>
              <a:rPr lang="en-US" b="1" baseline="0" dirty="0" smtClean="0"/>
              <a:t>I didn’t go into too much discussion about the usage</a:t>
            </a:r>
            <a:r>
              <a:rPr lang="mr-IN" b="1" baseline="0" dirty="0" smtClean="0"/>
              <a:t>…</a:t>
            </a:r>
            <a:r>
              <a:rPr lang="en-US" b="1" baseline="0" dirty="0" smtClean="0"/>
              <a:t>  || similar to the weather project where I didn’t really discuss the work as much e.g. weather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INTERESTINGLY </a:t>
            </a:r>
            <a:r>
              <a:rPr lang="mr-IN" baseline="0" dirty="0" smtClean="0"/>
              <a:t>–</a:t>
            </a:r>
            <a:r>
              <a:rPr lang="en-US" baseline="0" dirty="0" smtClean="0"/>
              <a:t> I could have dimension-reduced by SVD/NMF* and e.g. removed words that talked about ‘’HOW’’ the ingredients are used .?? MAYBE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***POINTING </a:t>
            </a:r>
            <a:r>
              <a:rPr lang="mr-IN" baseline="0" dirty="0" smtClean="0"/>
              <a:t>–</a:t>
            </a:r>
            <a:r>
              <a:rPr lang="en-US" baseline="0" dirty="0" smtClean="0"/>
              <a:t> try to use the mouse/laser pointer instead of finger pointed</a:t>
            </a:r>
            <a:r>
              <a:rPr lang="mr-IN" baseline="0" dirty="0" smtClean="0"/>
              <a:t>–</a:t>
            </a:r>
            <a:r>
              <a:rPr lang="en-US" baseline="0" dirty="0" smtClean="0"/>
              <a:t> blocking details. || APP demo (NOT LIVE)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SHINY app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Coursera</a:t>
            </a:r>
            <a:r>
              <a:rPr lang="en-US" baseline="0" dirty="0" smtClean="0"/>
              <a:t>??</a:t>
            </a:r>
          </a:p>
          <a:p>
            <a:r>
              <a:rPr lang="en-US" baseline="0" dirty="0" smtClean="0"/>
              <a:t>Last Page  Contact info / Blog etc.</a:t>
            </a:r>
          </a:p>
          <a:p>
            <a:r>
              <a:rPr lang="en-US" baseline="0" dirty="0" smtClean="0"/>
              <a:t>Play up KEY WORDS for potential employers</a:t>
            </a:r>
          </a:p>
          <a:p>
            <a:r>
              <a:rPr lang="en-US" baseline="0" dirty="0" smtClean="0"/>
              <a:t>POINTS TO CONVEY </a:t>
            </a:r>
            <a:r>
              <a:rPr lang="mr-IN" baseline="0" dirty="0" smtClean="0"/>
              <a:t>–</a:t>
            </a:r>
            <a:r>
              <a:rPr lang="en-US" baseline="0" dirty="0" smtClean="0"/>
              <a:t> ASPECTS OF PROJ that open up new insights etc.</a:t>
            </a:r>
          </a:p>
          <a:p>
            <a:r>
              <a:rPr lang="en-US" baseline="0" dirty="0" smtClean="0"/>
              <a:t>FIRST FEW </a:t>
            </a:r>
            <a:r>
              <a:rPr lang="en-US" baseline="0" smtClean="0"/>
              <a:t>opening lines***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Estimated 18 clusters by </a:t>
            </a:r>
            <a:r>
              <a:rPr lang="en-US" dirty="0" err="1" smtClean="0"/>
              <a:t>Dbscan</a:t>
            </a:r>
            <a:r>
              <a:rPr lang="en-US" dirty="0" smtClean="0"/>
              <a:t> on T-SNE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but it doesn’t make much sense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27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87B78-2303-CC47-94ED-4DE3603A17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24/01/17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24/01/17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24/01/17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9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85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35769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4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12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49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89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3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24/01/17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17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53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91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24/01/17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24/01/17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24/01/17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24/01/17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24/01/17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24/01/17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24/01/17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24/01/17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24/01/17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1766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image" Target="../media/image12.png"/><Relationship Id="rId14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hyperlink" Target="http://www.bbcgoodfood.com/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image" Target="../media/image12.png"/><Relationship Id="rId14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image" Target="../media/image12.png"/><Relationship Id="rId14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9.wdp"/><Relationship Id="rId13" Type="http://schemas.openxmlformats.org/officeDocument/2006/relationships/image" Target="../media/image12.png"/><Relationship Id="rId14" Type="http://schemas.openxmlformats.org/officeDocument/2006/relationships/hyperlink" Target="http://0.0.0.0:88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7" Type="http://schemas.openxmlformats.org/officeDocument/2006/relationships/image" Target="../media/image9.png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Recipe Suggestion</a:t>
            </a:r>
            <a:br>
              <a:rPr lang="en-US" sz="4800" dirty="0" smtClean="0"/>
            </a:br>
            <a:r>
              <a:rPr lang="en-US" sz="2400" dirty="0" smtClean="0"/>
              <a:t>based on similar ingredient tokens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200" cap="small" dirty="0" smtClean="0"/>
          </a:p>
          <a:p>
            <a:r>
              <a:rPr lang="en-US" sz="2200" cap="small" dirty="0" smtClean="0"/>
              <a:t>H-R May </a:t>
            </a:r>
            <a:r>
              <a:rPr lang="en-US" sz="2200" cap="small" dirty="0" err="1" smtClean="0"/>
              <a:t>Merkle</a:t>
            </a:r>
            <a:r>
              <a:rPr lang="en-US" sz="2200" cap="small" dirty="0" smtClean="0"/>
              <a:t>-Tan, PhD</a:t>
            </a:r>
          </a:p>
          <a:p>
            <a:r>
              <a:rPr lang="en-US" sz="1800" dirty="0" err="1" smtClean="0"/>
              <a:t>hengrumay@gmail.cm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447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86267" y="690212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378261" y="2227795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225906" y="3964642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765134" y="4192612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235512" y="915003"/>
            <a:ext cx="2669693" cy="2625586"/>
          </a:xfrm>
          <a:prstGeom prst="rect">
            <a:avLst/>
          </a:prstGeom>
        </p:spPr>
      </p:pic>
      <p:sp>
        <p:nvSpPr>
          <p:cNvPr id="11" name="Folded Corner 10"/>
          <p:cNvSpPr/>
          <p:nvPr/>
        </p:nvSpPr>
        <p:spPr>
          <a:xfrm>
            <a:off x="622276" y="1600200"/>
            <a:ext cx="7785104" cy="4080610"/>
          </a:xfrm>
          <a:prstGeom prst="foldedCorner">
            <a:avLst/>
          </a:prstGeom>
          <a:blipFill rotWithShape="1">
            <a:blip r:embed="rId13">
              <a:alphaModFix amt="81000"/>
            </a:blip>
            <a:tile tx="0" ty="0" sx="100000" sy="100000" flip="none" algn="tl"/>
          </a:blip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​</a:t>
            </a:r>
            <a:r>
              <a:rPr lang="en-US" sz="2400" b="1" dirty="0" smtClean="0">
                <a:solidFill>
                  <a:schemeClr val="tx1"/>
                </a:solidFill>
              </a:rPr>
              <a:t>Ultimate chocolate cake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dark chocolate cocoa solids butter instant coffee granules self-raising flour flour soda bicarbonate-soda </a:t>
            </a:r>
            <a:r>
              <a:rPr lang="en-US" dirty="0" err="1" smtClean="0">
                <a:solidFill>
                  <a:schemeClr val="tx1"/>
                </a:solidFill>
              </a:rPr>
              <a:t>muscovado</a:t>
            </a:r>
            <a:r>
              <a:rPr lang="en-US" dirty="0" smtClean="0">
                <a:solidFill>
                  <a:schemeClr val="tx1"/>
                </a:solidFill>
              </a:rPr>
              <a:t> sugar golden caster sugar cocoa egg buttermilk chocolate curls dark chocolate double cream golden caster sugar'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[["Millionaire's chocolate tart", 0.936],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['Mini Mont </a:t>
            </a:r>
            <a:r>
              <a:rPr lang="en-US" dirty="0" err="1" smtClean="0">
                <a:solidFill>
                  <a:schemeClr val="tx1"/>
                </a:solidFill>
              </a:rPr>
              <a:t>Blancs</a:t>
            </a:r>
            <a:r>
              <a:rPr lang="en-US" dirty="0" smtClean="0">
                <a:solidFill>
                  <a:schemeClr val="tx1"/>
                </a:solidFill>
              </a:rPr>
              <a:t>', 0.933],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['Fudgy chocolate cake', 0.924],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['Freeze-ahead chocolate &amp; chestnut parfait', 0.918],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['Double chocolate profiteroles with salted caramel cream', 0.912]]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Ingredients +</a:t>
            </a:r>
            <a:br>
              <a:rPr lang="en-US" dirty="0" smtClean="0">
                <a:solidFill>
                  <a:schemeClr val="tx1"/>
                </a:solidFill>
                <a:hlinkClick r:id="rId14" tooltip="Recipe Suggestor APP!"/>
              </a:rPr>
            </a:br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 Recipe Titles</a:t>
            </a:r>
            <a:r>
              <a:rPr lang="mr-IN" dirty="0" smtClean="0">
                <a:solidFill>
                  <a:schemeClr val="tx1"/>
                </a:solidFill>
                <a:hlinkClick r:id="rId14" tooltip="Recipe Suggestor APP!"/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0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28256" y="1766038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407578" y="1815886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019974" y="4118357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1804502" y="4162496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318598" y="1790897"/>
            <a:ext cx="2669693" cy="2625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3" tooltip="Recipe Suggestor APP!"/>
              </a:rPr>
              <a:t>WebApp </a:t>
            </a:r>
            <a:r>
              <a:rPr lang="mr-IN" dirty="0" smtClean="0">
                <a:solidFill>
                  <a:schemeClr val="tx1"/>
                </a:solidFill>
                <a:hlinkClick r:id="rId13" tooltip="Recipe Suggestor APP!"/>
              </a:rPr>
              <a:t>–</a:t>
            </a:r>
            <a:r>
              <a:rPr lang="en-US" dirty="0" smtClean="0">
                <a:solidFill>
                  <a:schemeClr val="tx1"/>
                </a:solidFill>
                <a:hlinkClick r:id="rId13" tooltip="Recipe Suggestor APP!"/>
              </a:rPr>
              <a:t> </a:t>
            </a:r>
            <a:br>
              <a:rPr lang="en-US" dirty="0" smtClean="0">
                <a:solidFill>
                  <a:schemeClr val="tx1"/>
                </a:solidFill>
                <a:hlinkClick r:id="rId13" tooltip="Recipe Suggestor APP!"/>
              </a:rPr>
            </a:br>
            <a:r>
              <a:rPr lang="en-US" sz="2800" dirty="0" smtClean="0">
                <a:solidFill>
                  <a:schemeClr val="tx1"/>
                </a:solidFill>
                <a:hlinkClick r:id="rId13" tooltip="Recipe Suggestor APP!"/>
              </a:rPr>
              <a:t>recipe suggestion based on </a:t>
            </a:r>
            <a:r>
              <a:rPr lang="en-US" sz="2800" dirty="0" smtClean="0">
                <a:solidFill>
                  <a:schemeClr val="tx1"/>
                </a:solidFill>
                <a:hlinkClick r:id="rId13" tooltip="Recipe Suggestor APP!"/>
              </a:rPr>
              <a:t>ingredient </a:t>
            </a:r>
            <a:r>
              <a:rPr lang="en-US" sz="2800" dirty="0" smtClean="0">
                <a:solidFill>
                  <a:schemeClr val="tx1"/>
                </a:solidFill>
                <a:hlinkClick r:id="rId13" tooltip="Recipe Suggestor APP!"/>
              </a:rPr>
              <a:t>similarity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47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Input bag-of-words </a:t>
            </a:r>
            <a:r>
              <a:rPr lang="en-US" dirty="0" smtClean="0"/>
              <a:t>determines the ‘quality’ | context of ‘associations’ </a:t>
            </a:r>
            <a:r>
              <a:rPr lang="mr-IN" dirty="0" smtClean="0"/>
              <a:t>–</a:t>
            </a:r>
            <a:r>
              <a:rPr lang="en-US" dirty="0" smtClean="0"/>
              <a:t> changes with ‘non-ingredient’ word list weeding update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“Ingredient” tokens vs. non-ingredient tokens</a:t>
            </a:r>
            <a:r>
              <a:rPr lang="mr-IN" dirty="0" smtClean="0"/>
              <a:t>…</a:t>
            </a:r>
            <a:r>
              <a:rPr lang="en-US" dirty="0" smtClean="0"/>
              <a:t> MODELLING </a:t>
            </a:r>
          </a:p>
          <a:p>
            <a:endParaRPr lang="en-US" dirty="0"/>
          </a:p>
          <a:p>
            <a:r>
              <a:rPr lang="en-US" dirty="0" smtClean="0"/>
              <a:t>Some </a:t>
            </a:r>
            <a:r>
              <a:rPr lang="en-US" b="1" i="1" dirty="0" smtClean="0"/>
              <a:t>sensible</a:t>
            </a:r>
            <a:r>
              <a:rPr lang="en-US" dirty="0" smtClean="0"/>
              <a:t> recipe suggestions ~ similarity of ingredients</a:t>
            </a:r>
          </a:p>
          <a:p>
            <a:r>
              <a:rPr lang="en-US" dirty="0" smtClean="0"/>
              <a:t>Some </a:t>
            </a:r>
            <a:r>
              <a:rPr lang="en-US" b="1" i="1" dirty="0" smtClean="0"/>
              <a:t>creative</a:t>
            </a:r>
            <a:r>
              <a:rPr lang="en-US" dirty="0" smtClean="0"/>
              <a:t> recipe suggestions ~ ingredient descriptors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57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775" y="1371600"/>
            <a:ext cx="4439126" cy="2505075"/>
          </a:xfrm>
        </p:spPr>
        <p:txBody>
          <a:bodyPr/>
          <a:lstStyle/>
          <a:p>
            <a:pPr algn="r"/>
            <a:r>
              <a:rPr lang="mr-IN" dirty="0" smtClean="0"/>
              <a:t>…</a:t>
            </a:r>
            <a:r>
              <a:rPr lang="en-US" dirty="0" smtClean="0"/>
              <a:t>. Just in case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Recipe </a:t>
            </a:r>
            <a:r>
              <a:rPr lang="en-US" sz="4000" dirty="0" err="1" smtClean="0"/>
              <a:t>Suggestor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200" dirty="0"/>
              <a:t>based on similar </a:t>
            </a:r>
            <a:r>
              <a:rPr lang="en-US" sz="2200" dirty="0" smtClean="0"/>
              <a:t>ingredient tokens</a:t>
            </a:r>
            <a:endParaRPr lang="en-US" sz="2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938712" y="4068763"/>
            <a:ext cx="3733799" cy="1131887"/>
          </a:xfrm>
        </p:spPr>
        <p:txBody>
          <a:bodyPr/>
          <a:lstStyle/>
          <a:p>
            <a:r>
              <a:rPr lang="en-US" cap="small" dirty="0"/>
              <a:t>H-R May </a:t>
            </a:r>
            <a:r>
              <a:rPr lang="en-US" cap="small" dirty="0" err="1"/>
              <a:t>Merkle</a:t>
            </a:r>
            <a:r>
              <a:rPr lang="en-US" cap="small" dirty="0"/>
              <a:t>-</a:t>
            </a:r>
            <a:r>
              <a:rPr lang="en-US" cap="small" dirty="0" smtClean="0"/>
              <a:t>Tan, PhD</a:t>
            </a:r>
            <a:endParaRPr lang="en-US" cap="small" dirty="0"/>
          </a:p>
          <a:p>
            <a:r>
              <a:rPr lang="en-US" sz="1400" dirty="0" err="1"/>
              <a:t>hengrumay@</a:t>
            </a:r>
            <a:r>
              <a:rPr lang="en-US" sz="1400" dirty="0" err="1" smtClean="0"/>
              <a:t>gmail.cm</a:t>
            </a:r>
            <a:endParaRPr lang="en-US" sz="1400" dirty="0" smtClean="0"/>
          </a:p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hengrumay</a:t>
            </a:r>
            <a:endParaRPr lang="en-US" sz="1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6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3326130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199" y="1863618"/>
            <a:ext cx="3327333" cy="426286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Pantry  </a:t>
            </a:r>
          </a:p>
          <a:p>
            <a:r>
              <a:rPr lang="en-US" sz="2800" dirty="0" smtClean="0"/>
              <a:t>Preferences</a:t>
            </a:r>
          </a:p>
          <a:p>
            <a:r>
              <a:rPr lang="en-US" sz="2800" dirty="0" smtClean="0"/>
              <a:t>Allergies </a:t>
            </a:r>
          </a:p>
          <a:p>
            <a:r>
              <a:rPr lang="en-US" sz="2800" dirty="0" smtClean="0"/>
              <a:t>Craving</a:t>
            </a:r>
          </a:p>
          <a:p>
            <a:r>
              <a:rPr lang="en-US" sz="2800" dirty="0" smtClean="0"/>
              <a:t>Curiosity</a:t>
            </a:r>
            <a:r>
              <a:rPr lang="mr-IN" sz="2800" dirty="0" smtClean="0"/>
              <a:t>…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Creativity</a:t>
            </a:r>
            <a:r>
              <a:rPr lang="mr-IN" sz="2800" dirty="0" smtClean="0"/>
              <a:t>…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Recipes ???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330" y="0"/>
            <a:ext cx="536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9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937094" y="1600200"/>
            <a:ext cx="3752881" cy="609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figures1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06" t="7537" r="20553" b="10561"/>
          <a:stretch/>
        </p:blipFill>
        <p:spPr>
          <a:xfrm>
            <a:off x="261130" y="1600200"/>
            <a:ext cx="4708617" cy="47224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4731" y="854653"/>
            <a:ext cx="3903035" cy="1546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 overview: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961469" y="2212848"/>
            <a:ext cx="3752763" cy="391318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~10,080 recipes: </a:t>
            </a:r>
            <a:r>
              <a:rPr lang="en-US" sz="2000" dirty="0">
                <a:hlinkClick r:id="rId6"/>
              </a:rPr>
              <a:t>http://www.bbcgoodfood.com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i="1" dirty="0" smtClean="0">
                <a:solidFill>
                  <a:schemeClr val="tx2"/>
                </a:solidFill>
              </a:rPr>
              <a:t>Curating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smtClean="0">
                <a:solidFill>
                  <a:srgbClr val="09213B"/>
                </a:solidFill>
              </a:rPr>
              <a:t>a list of </a:t>
            </a:r>
            <a:r>
              <a:rPr lang="en-US" sz="2000" b="1" i="1" dirty="0" smtClean="0">
                <a:solidFill>
                  <a:srgbClr val="09213B"/>
                </a:solidFill>
              </a:rPr>
              <a:t>‘ingredient’ </a:t>
            </a:r>
            <a:r>
              <a:rPr lang="en-US" sz="2000" b="1" dirty="0" smtClean="0">
                <a:solidFill>
                  <a:srgbClr val="09213B"/>
                </a:solidFill>
              </a:rPr>
              <a:t>words</a:t>
            </a:r>
            <a:r>
              <a:rPr lang="mr-IN" sz="2000" b="1" dirty="0" smtClean="0">
                <a:solidFill>
                  <a:srgbClr val="09213B"/>
                </a:solidFill>
              </a:rPr>
              <a:t>…</a:t>
            </a:r>
            <a:r>
              <a:rPr lang="en-US" sz="2000" b="1" dirty="0" smtClean="0">
                <a:solidFill>
                  <a:srgbClr val="09213B"/>
                </a:solidFill>
              </a:rPr>
              <a:t> *</a:t>
            </a:r>
          </a:p>
          <a:p>
            <a:endParaRPr lang="en-US" sz="2000" dirty="0" smtClean="0"/>
          </a:p>
          <a:p>
            <a:r>
              <a:rPr lang="en-US" sz="2000" dirty="0" smtClean="0"/>
              <a:t>POS -TAGs | Tokenizing | Lemmatizing | </a:t>
            </a:r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tx2"/>
                </a:solidFill>
              </a:rPr>
              <a:t>word2vec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 context of words*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INGREDIENTS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INGREDIENTS + Recipe TITLEs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8398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6-11-11 at 09.12.5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r="4140"/>
          <a:stretch/>
        </p:blipFill>
        <p:spPr>
          <a:xfrm>
            <a:off x="1103162" y="0"/>
            <a:ext cx="7119400" cy="68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9C9C9"/>
              </a:clrFrom>
              <a:clrTo>
                <a:srgbClr val="C9C9C9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31" t="1731" r="3089" b="4802"/>
          <a:stretch/>
        </p:blipFill>
        <p:spPr>
          <a:xfrm>
            <a:off x="0" y="-38859"/>
            <a:ext cx="9143999" cy="6933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Items in INGREDIENTS: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/>
                <a:cs typeface="Corbel"/>
              </a:rPr>
              <a:t>w2vINGR.most_similar(positive=</a:t>
            </a:r>
            <a:r>
              <a:rPr lang="en-US" sz="2000" b="1" dirty="0">
                <a:cs typeface="Corbel"/>
              </a:rPr>
              <a:t>[’ </a:t>
            </a:r>
            <a:r>
              <a:rPr lang="en-US" sz="2000" b="1" dirty="0">
                <a:solidFill>
                  <a:schemeClr val="tx2"/>
                </a:solidFill>
                <a:cs typeface="Corbel"/>
              </a:rPr>
              <a:t>flour</a:t>
            </a:r>
            <a:r>
              <a:rPr lang="en-US" sz="2000" b="1" dirty="0">
                <a:cs typeface="Corbel"/>
              </a:rPr>
              <a:t>'</a:t>
            </a:r>
            <a:r>
              <a:rPr lang="en-US" sz="2000" b="1" dirty="0">
                <a:latin typeface="Corbel"/>
                <a:cs typeface="Corbel"/>
              </a:rPr>
              <a:t>], </a:t>
            </a:r>
            <a:r>
              <a:rPr lang="en-US" sz="2000" b="1" dirty="0" err="1">
                <a:latin typeface="Corbel"/>
                <a:cs typeface="Corbel"/>
              </a:rPr>
              <a:t>topn</a:t>
            </a:r>
            <a:r>
              <a:rPr lang="en-US" sz="2000" b="1" dirty="0">
                <a:latin typeface="Corbel"/>
                <a:cs typeface="Corbel"/>
              </a:rPr>
              <a:t>=10) </a:t>
            </a:r>
            <a:endParaRPr lang="en-US" sz="2000" b="1" dirty="0" smtClean="0">
              <a:latin typeface="Corbel"/>
              <a:cs typeface="Corbel"/>
            </a:endParaRPr>
          </a:p>
          <a:p>
            <a:endParaRPr lang="en-US" sz="2000" b="1" dirty="0" smtClean="0">
              <a:latin typeface="Corbel"/>
              <a:cs typeface="Corbel"/>
            </a:endParaRPr>
          </a:p>
          <a:p>
            <a:pPr lvl="1"/>
            <a:r>
              <a:rPr lang="mr-IN" sz="1800" dirty="0">
                <a:latin typeface="Corbel"/>
                <a:cs typeface="Corbel"/>
              </a:rPr>
              <a:t>[('</a:t>
            </a:r>
            <a:r>
              <a:rPr lang="mr-IN" sz="1800" b="1" dirty="0">
                <a:latin typeface="Corbel"/>
                <a:cs typeface="Corbel"/>
              </a:rPr>
              <a:t>self-raising</a:t>
            </a:r>
            <a:r>
              <a:rPr lang="mr-IN" sz="1800" dirty="0">
                <a:latin typeface="Corbel"/>
                <a:cs typeface="Corbel"/>
              </a:rPr>
              <a:t>', 0.94),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yeast</a:t>
            </a:r>
            <a:r>
              <a:rPr lang="mr-IN" sz="1800" dirty="0">
                <a:latin typeface="Corbel"/>
                <a:cs typeface="Corbel"/>
              </a:rPr>
              <a:t>', 0.936),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polenta</a:t>
            </a:r>
            <a:r>
              <a:rPr lang="mr-IN" sz="1800" dirty="0">
                <a:latin typeface="Corbel"/>
                <a:cs typeface="Corbel"/>
              </a:rPr>
              <a:t>', 0.911),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suet</a:t>
            </a:r>
            <a:r>
              <a:rPr lang="mr-IN" sz="1800" dirty="0">
                <a:latin typeface="Corbel"/>
                <a:cs typeface="Corbel"/>
              </a:rPr>
              <a:t>', 0.878),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egg</a:t>
            </a:r>
            <a:r>
              <a:rPr lang="mr-IN" sz="1800" dirty="0">
                <a:latin typeface="Corbel"/>
                <a:cs typeface="Corbel"/>
              </a:rPr>
              <a:t>', 0.872),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semolina</a:t>
            </a:r>
            <a:r>
              <a:rPr lang="mr-IN" sz="1800" dirty="0">
                <a:latin typeface="Corbel"/>
                <a:cs typeface="Corbel"/>
              </a:rPr>
              <a:t>', 0.872),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soda</a:t>
            </a:r>
            <a:r>
              <a:rPr lang="mr-IN" sz="1800" dirty="0">
                <a:latin typeface="Corbel"/>
                <a:cs typeface="Corbel"/>
              </a:rPr>
              <a:t>', 0.865),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cross</a:t>
            </a:r>
            <a:r>
              <a:rPr lang="mr-IN" sz="1800" dirty="0">
                <a:latin typeface="Corbel"/>
                <a:cs typeface="Corbel"/>
              </a:rPr>
              <a:t>', 0.862),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bicarbonate-soda</a:t>
            </a:r>
            <a:r>
              <a:rPr lang="mr-IN" sz="1800" dirty="0">
                <a:latin typeface="Corbel"/>
                <a:cs typeface="Corbel"/>
              </a:rPr>
              <a:t>', 0.86),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cornmeal</a:t>
            </a:r>
            <a:r>
              <a:rPr lang="mr-IN" sz="1800" dirty="0">
                <a:latin typeface="Corbel"/>
                <a:cs typeface="Corbel"/>
              </a:rPr>
              <a:t>', 0.854)]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b="1" dirty="0"/>
              <a:t>w2vINGR.most_similar(positive=['</a:t>
            </a:r>
            <a:r>
              <a:rPr lang="en-US" sz="2000" b="1" dirty="0">
                <a:solidFill>
                  <a:schemeClr val="tx2"/>
                </a:solidFill>
              </a:rPr>
              <a:t>rice</a:t>
            </a:r>
            <a:r>
              <a:rPr lang="en-US" sz="2000" b="1" dirty="0"/>
              <a:t>'], </a:t>
            </a:r>
            <a:r>
              <a:rPr lang="en-US" sz="2000" b="1" dirty="0" err="1"/>
              <a:t>topn</a:t>
            </a:r>
            <a:r>
              <a:rPr lang="en-US" sz="2000" b="1" dirty="0"/>
              <a:t>=10) </a:t>
            </a:r>
            <a:endParaRPr lang="en-US" sz="2000" b="1" dirty="0" smtClean="0"/>
          </a:p>
          <a:p>
            <a:endParaRPr lang="en-US" sz="2000" b="1" dirty="0"/>
          </a:p>
          <a:p>
            <a:pPr lvl="1"/>
            <a:r>
              <a:rPr lang="nl-NL" sz="1800" dirty="0"/>
              <a:t>[('</a:t>
            </a:r>
            <a:r>
              <a:rPr lang="nl-NL" sz="1800" b="1" dirty="0" err="1"/>
              <a:t>basmati</a:t>
            </a:r>
            <a:r>
              <a:rPr lang="nl-NL" sz="1800" dirty="0"/>
              <a:t>', 0.954),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 err="1"/>
              <a:t>noodle</a:t>
            </a:r>
            <a:r>
              <a:rPr lang="nl-NL" sz="1800" dirty="0"/>
              <a:t>', 0.884),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risotto</a:t>
            </a:r>
            <a:r>
              <a:rPr lang="nl-NL" sz="1800" dirty="0"/>
              <a:t>', 0.874),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long-</a:t>
            </a:r>
            <a:r>
              <a:rPr lang="nl-NL" sz="1800" b="1" dirty="0" err="1"/>
              <a:t>grain</a:t>
            </a:r>
            <a:r>
              <a:rPr lang="nl-NL" sz="1800" dirty="0"/>
              <a:t>', 0.844),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paella</a:t>
            </a:r>
            <a:r>
              <a:rPr lang="nl-NL" sz="1800" dirty="0"/>
              <a:t>', 0.83),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 err="1"/>
              <a:t>beansprouts</a:t>
            </a:r>
            <a:r>
              <a:rPr lang="nl-NL" sz="1800" dirty="0"/>
              <a:t>', 0.819),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vermicelli</a:t>
            </a:r>
            <a:r>
              <a:rPr lang="nl-NL" sz="1800" dirty="0"/>
              <a:t>', 0.813),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/>
              <a:t>sushi</a:t>
            </a:r>
            <a:r>
              <a:rPr lang="nl-NL" sz="1800" dirty="0"/>
              <a:t>', 0.811),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 err="1"/>
              <a:t>tamarind</a:t>
            </a:r>
            <a:r>
              <a:rPr lang="nl-NL" sz="1800" dirty="0"/>
              <a:t>', 0.81),</a:t>
            </a:r>
          </a:p>
          <a:p>
            <a:pPr lvl="1"/>
            <a:r>
              <a:rPr lang="nl-NL" sz="1800" dirty="0"/>
              <a:t> ('</a:t>
            </a:r>
            <a:r>
              <a:rPr lang="nl-NL" sz="1800" b="1" dirty="0" err="1"/>
              <a:t>dahl</a:t>
            </a:r>
            <a:r>
              <a:rPr lang="nl-NL" sz="1800" dirty="0"/>
              <a:t>', 0.804)]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1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9C9C9"/>
              </a:clrFrom>
              <a:clrTo>
                <a:srgbClr val="C9C9C9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31" t="1731" r="3089" b="4802"/>
          <a:stretch/>
        </p:blipFill>
        <p:spPr>
          <a:xfrm>
            <a:off x="0" y="27152"/>
            <a:ext cx="9143999" cy="6933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Items in INGREDIENTS: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1" dirty="0">
                <a:latin typeface="Corbel"/>
                <a:cs typeface="Corbel"/>
              </a:rPr>
              <a:t>w2vINGR.most_similar(positive=</a:t>
            </a:r>
            <a:r>
              <a:rPr lang="en-US" sz="2000" b="1" dirty="0">
                <a:cs typeface="Corbel"/>
              </a:rPr>
              <a:t>[’ </a:t>
            </a:r>
            <a:r>
              <a:rPr lang="en-US" sz="2000" b="1" dirty="0">
                <a:solidFill>
                  <a:schemeClr val="tx2"/>
                </a:solidFill>
                <a:cs typeface="Corbel"/>
              </a:rPr>
              <a:t>strawberry</a:t>
            </a:r>
            <a:r>
              <a:rPr lang="en-US" sz="2000" b="1" dirty="0" smtClean="0">
                <a:cs typeface="Corbel"/>
              </a:rPr>
              <a:t>'</a:t>
            </a:r>
            <a:r>
              <a:rPr lang="en-US" sz="2000" b="1" dirty="0">
                <a:latin typeface="Corbel"/>
                <a:cs typeface="Corbel"/>
              </a:rPr>
              <a:t>], </a:t>
            </a:r>
            <a:r>
              <a:rPr lang="en-US" sz="2000" b="1" dirty="0" err="1">
                <a:latin typeface="Corbel"/>
                <a:cs typeface="Corbel"/>
              </a:rPr>
              <a:t>topn</a:t>
            </a:r>
            <a:r>
              <a:rPr lang="en-US" sz="2000" b="1" dirty="0">
                <a:latin typeface="Corbel"/>
                <a:cs typeface="Corbel"/>
              </a:rPr>
              <a:t>=10) </a:t>
            </a:r>
            <a:endParaRPr lang="en-US" sz="2000" b="1" dirty="0" smtClean="0">
              <a:latin typeface="Corbel"/>
              <a:cs typeface="Corbel"/>
            </a:endParaRPr>
          </a:p>
          <a:p>
            <a:endParaRPr lang="en-US" sz="2000" b="1" dirty="0" smtClean="0">
              <a:latin typeface="Corbel"/>
              <a:cs typeface="Corbel"/>
            </a:endParaRPr>
          </a:p>
          <a:p>
            <a:pPr lvl="1"/>
            <a:r>
              <a:rPr lang="mr-IN" sz="1800" dirty="0">
                <a:latin typeface="Corbel"/>
                <a:cs typeface="Corbel"/>
              </a:rPr>
              <a:t>[('</a:t>
            </a:r>
            <a:r>
              <a:rPr lang="mr-IN" sz="1800" b="1" dirty="0">
                <a:latin typeface="Corbel"/>
                <a:cs typeface="Corbel"/>
              </a:rPr>
              <a:t>raspberry</a:t>
            </a:r>
            <a:r>
              <a:rPr lang="mr-IN" sz="1800" dirty="0">
                <a:latin typeface="Corbel"/>
                <a:cs typeface="Corbel"/>
              </a:rPr>
              <a:t>', 0.988),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jam</a:t>
            </a:r>
            <a:r>
              <a:rPr lang="mr-IN" sz="1800" dirty="0">
                <a:latin typeface="Corbel"/>
                <a:cs typeface="Corbel"/>
              </a:rPr>
              <a:t>', 0.978),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punnet</a:t>
            </a:r>
            <a:r>
              <a:rPr lang="mr-IN" sz="1800" dirty="0">
                <a:latin typeface="Corbel"/>
                <a:cs typeface="Corbel"/>
              </a:rPr>
              <a:t>', 0.978),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blueberry</a:t>
            </a:r>
            <a:r>
              <a:rPr lang="mr-IN" sz="1800" dirty="0">
                <a:latin typeface="Corbel"/>
                <a:cs typeface="Corbel"/>
              </a:rPr>
              <a:t>', 0.974),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blackberry</a:t>
            </a:r>
            <a:r>
              <a:rPr lang="mr-IN" sz="1800" dirty="0">
                <a:latin typeface="Corbel"/>
                <a:cs typeface="Corbel"/>
              </a:rPr>
              <a:t>', 0.971),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passion</a:t>
            </a:r>
            <a:r>
              <a:rPr lang="mr-IN" sz="1800" dirty="0">
                <a:latin typeface="Corbel"/>
                <a:cs typeface="Corbel"/>
              </a:rPr>
              <a:t>', 0.97),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fruit</a:t>
            </a:r>
            <a:r>
              <a:rPr lang="mr-IN" sz="1800" dirty="0">
                <a:latin typeface="Corbel"/>
                <a:cs typeface="Corbel"/>
              </a:rPr>
              <a:t>', 0.961),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mascarpone</a:t>
            </a:r>
            <a:r>
              <a:rPr lang="mr-IN" sz="1800" dirty="0">
                <a:latin typeface="Corbel"/>
                <a:cs typeface="Corbel"/>
              </a:rPr>
              <a:t>', 0.959),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pectin</a:t>
            </a:r>
            <a:r>
              <a:rPr lang="mr-IN" sz="1800" dirty="0">
                <a:latin typeface="Corbel"/>
                <a:cs typeface="Corbel"/>
              </a:rPr>
              <a:t>', 0.959),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curd</a:t>
            </a:r>
            <a:r>
              <a:rPr lang="mr-IN" sz="1800" dirty="0">
                <a:latin typeface="Corbel"/>
                <a:cs typeface="Corbel"/>
              </a:rPr>
              <a:t>', 0.957)</a:t>
            </a:r>
            <a:r>
              <a:rPr lang="mr-IN" sz="1800" dirty="0" smtClean="0">
                <a:latin typeface="Corbel"/>
                <a:cs typeface="Corbel"/>
              </a:rPr>
              <a:t>]</a:t>
            </a:r>
            <a:endParaRPr lang="en-US" sz="1800" dirty="0" smtClean="0">
              <a:latin typeface="Corbel"/>
              <a:cs typeface="Corbel"/>
            </a:endParaRPr>
          </a:p>
          <a:p>
            <a:endParaRPr lang="en-US" dirty="0" smtClean="0"/>
          </a:p>
          <a:p>
            <a:r>
              <a:rPr lang="en-US" sz="1900" b="1" dirty="0" smtClean="0">
                <a:latin typeface="+mn-lt"/>
              </a:rPr>
              <a:t>w2vINGR.n_similarity(</a:t>
            </a:r>
          </a:p>
          <a:p>
            <a:pPr marL="0" indent="0">
              <a:buNone/>
            </a:pPr>
            <a:r>
              <a:rPr lang="en-US" sz="1900" b="1" dirty="0" smtClean="0">
                <a:latin typeface="+mn-lt"/>
              </a:rPr>
              <a:t>      [</a:t>
            </a:r>
            <a:r>
              <a:rPr lang="en-US" sz="1900" b="1" dirty="0">
                <a:latin typeface="+mn-lt"/>
              </a:rPr>
              <a:t>'orange'],['lemon']</a:t>
            </a:r>
            <a:r>
              <a:rPr lang="en-US" sz="1900" b="1" dirty="0" smtClean="0">
                <a:latin typeface="+mn-lt"/>
              </a:rPr>
              <a:t>) : </a:t>
            </a:r>
            <a:r>
              <a:rPr lang="es-ES_tradnl" sz="1900" b="1" dirty="0">
                <a:latin typeface="+mn-lt"/>
              </a:rPr>
              <a:t>​</a:t>
            </a:r>
            <a:r>
              <a:rPr lang="is-IS" sz="1900" b="1" dirty="0" smtClean="0">
                <a:latin typeface="+mn-lt"/>
              </a:rPr>
              <a:t>0.835</a:t>
            </a:r>
            <a:endParaRPr lang="mr-IN" sz="1900" b="1" dirty="0">
              <a:latin typeface="+mn-lt"/>
              <a:cs typeface="Corbe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/>
                <a:cs typeface="Corbel"/>
              </a:rPr>
              <a:t>w2vINGR.most_similar(positive=</a:t>
            </a:r>
            <a:r>
              <a:rPr lang="en-US" sz="2000" b="1" dirty="0" smtClean="0">
                <a:latin typeface="Corbel"/>
                <a:cs typeface="Corbel"/>
              </a:rPr>
              <a:t>[’</a:t>
            </a:r>
            <a:r>
              <a:rPr lang="en-US" sz="2000" b="1" dirty="0" err="1" smtClean="0">
                <a:solidFill>
                  <a:schemeClr val="tx2"/>
                </a:solidFill>
                <a:latin typeface="Corbel"/>
                <a:cs typeface="Corbel"/>
              </a:rPr>
              <a:t>chilli</a:t>
            </a:r>
            <a:r>
              <a:rPr lang="en-US" sz="2000" b="1" dirty="0" smtClean="0">
                <a:latin typeface="Corbel"/>
                <a:cs typeface="Corbel"/>
              </a:rPr>
              <a:t>'</a:t>
            </a:r>
            <a:r>
              <a:rPr lang="en-US" sz="2000" b="1" dirty="0">
                <a:latin typeface="Corbel"/>
                <a:cs typeface="Corbel"/>
              </a:rPr>
              <a:t>], </a:t>
            </a:r>
            <a:r>
              <a:rPr lang="en-US" sz="2000" b="1" dirty="0" err="1">
                <a:latin typeface="Corbel"/>
                <a:cs typeface="Corbel"/>
              </a:rPr>
              <a:t>topn</a:t>
            </a:r>
            <a:r>
              <a:rPr lang="en-US" sz="2000" b="1" dirty="0">
                <a:latin typeface="Corbel"/>
                <a:cs typeface="Corbel"/>
              </a:rPr>
              <a:t>=10) </a:t>
            </a:r>
            <a:endParaRPr lang="en-US" sz="2000" b="1" dirty="0" smtClean="0">
              <a:latin typeface="Corbel"/>
              <a:cs typeface="Corbel"/>
            </a:endParaRPr>
          </a:p>
          <a:p>
            <a:endParaRPr lang="en-US" sz="2000" b="1" dirty="0">
              <a:latin typeface="Corbel"/>
              <a:cs typeface="Corbel"/>
            </a:endParaRPr>
          </a:p>
          <a:p>
            <a:pPr lvl="1"/>
            <a:r>
              <a:rPr lang="mr-IN" sz="1800" dirty="0">
                <a:latin typeface="Corbel"/>
                <a:cs typeface="Corbel"/>
              </a:rPr>
              <a:t>[('</a:t>
            </a:r>
            <a:r>
              <a:rPr lang="mr-IN" sz="1800" b="1" dirty="0">
                <a:latin typeface="Corbel"/>
                <a:cs typeface="Corbel"/>
              </a:rPr>
              <a:t>flake</a:t>
            </a:r>
            <a:r>
              <a:rPr lang="mr-IN" sz="1800" dirty="0">
                <a:latin typeface="Corbel"/>
                <a:cs typeface="Corbel"/>
              </a:rPr>
              <a:t>', 0.916),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coriander</a:t>
            </a:r>
            <a:r>
              <a:rPr lang="mr-IN" sz="1800" dirty="0">
                <a:latin typeface="Corbel"/>
                <a:cs typeface="Corbel"/>
              </a:rPr>
              <a:t>', 0.901),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harissa</a:t>
            </a:r>
            <a:r>
              <a:rPr lang="mr-IN" sz="1800" dirty="0">
                <a:latin typeface="Corbel"/>
                <a:cs typeface="Corbel"/>
              </a:rPr>
              <a:t>', 0.87),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paprika</a:t>
            </a:r>
            <a:r>
              <a:rPr lang="mr-IN" sz="1800" dirty="0">
                <a:latin typeface="Corbel"/>
                <a:cs typeface="Corbel"/>
              </a:rPr>
              <a:t>', 0.863),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chipotle</a:t>
            </a:r>
            <a:r>
              <a:rPr lang="mr-IN" sz="1800" dirty="0">
                <a:latin typeface="Corbel"/>
                <a:cs typeface="Corbel"/>
              </a:rPr>
              <a:t>', 0.859),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("</a:t>
            </a:r>
            <a:r>
              <a:rPr lang="mr-IN" sz="1800" b="1" dirty="0">
                <a:latin typeface="Corbel"/>
                <a:cs typeface="Corbel"/>
              </a:rPr>
              <a:t>bird's-eye</a:t>
            </a:r>
            <a:r>
              <a:rPr lang="mr-IN" sz="1800" dirty="0">
                <a:latin typeface="Corbel"/>
                <a:cs typeface="Corbel"/>
              </a:rPr>
              <a:t>", 0.858),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mild-to-medium</a:t>
            </a:r>
            <a:r>
              <a:rPr lang="mr-IN" sz="1800" dirty="0">
                <a:latin typeface="Corbel"/>
                <a:cs typeface="Corbel"/>
              </a:rPr>
              <a:t>', 0.851),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adobo</a:t>
            </a:r>
            <a:r>
              <a:rPr lang="mr-IN" sz="1800" dirty="0">
                <a:latin typeface="Corbel"/>
                <a:cs typeface="Corbel"/>
              </a:rPr>
              <a:t>', 0.849),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lemongrass</a:t>
            </a:r>
            <a:r>
              <a:rPr lang="mr-IN" sz="1800" dirty="0">
                <a:latin typeface="Corbel"/>
                <a:cs typeface="Corbel"/>
              </a:rPr>
              <a:t>', 0.845),</a:t>
            </a:r>
          </a:p>
          <a:p>
            <a:pPr lvl="1"/>
            <a:r>
              <a:rPr lang="mr-IN" sz="1800" dirty="0">
                <a:latin typeface="Corbel"/>
                <a:cs typeface="Corbel"/>
              </a:rPr>
              <a:t> ('</a:t>
            </a:r>
            <a:r>
              <a:rPr lang="mr-IN" sz="1800" b="1" dirty="0">
                <a:latin typeface="Corbel"/>
                <a:cs typeface="Corbel"/>
              </a:rPr>
              <a:t>fingertip-length</a:t>
            </a:r>
            <a:r>
              <a:rPr lang="mr-IN" sz="1800" dirty="0">
                <a:latin typeface="Corbel"/>
                <a:cs typeface="Corbel"/>
              </a:rPr>
              <a:t>', 0.844)]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8177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86267" y="690212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378261" y="2227795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225906" y="3964642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765134" y="4192612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235512" y="915003"/>
            <a:ext cx="2669693" cy="2625586"/>
          </a:xfrm>
          <a:prstGeom prst="rect">
            <a:avLst/>
          </a:prstGeom>
        </p:spPr>
      </p:pic>
      <p:sp>
        <p:nvSpPr>
          <p:cNvPr id="9" name="Folded Corner 8"/>
          <p:cNvSpPr/>
          <p:nvPr/>
        </p:nvSpPr>
        <p:spPr>
          <a:xfrm>
            <a:off x="100219" y="2847883"/>
            <a:ext cx="5502159" cy="3622155"/>
          </a:xfrm>
          <a:prstGeom prst="foldedCorner">
            <a:avLst/>
          </a:prstGeom>
          <a:blipFill rotWithShape="1">
            <a:blip r:embed="rId13">
              <a:alphaModFix amt="81000"/>
            </a:blip>
            <a:tile tx="0" ty="0" sx="100000" sy="100000" flip="none" algn="tl"/>
          </a:blip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Thai chicken curry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'shallots onion stalk lemongrass vegetable oil  chicken breast bite-size pieces fish sauce sugar brown kaffir lime leaves milk fresh </a:t>
            </a:r>
            <a:r>
              <a:rPr lang="en-US" dirty="0" smtClean="0">
                <a:solidFill>
                  <a:schemeClr val="tx1"/>
                </a:solidFill>
              </a:rPr>
              <a:t>coriander’</a:t>
            </a:r>
            <a:endParaRPr lang="en-US" dirty="0">
              <a:solidFill>
                <a:schemeClr val="tx1"/>
              </a:solidFill>
            </a:endParaRPr>
          </a:p>
          <a:p>
            <a:endParaRPr lang="mr-IN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[['Pineapple, beef &amp; ginger stir-fry', 0.825],</a:t>
            </a:r>
          </a:p>
          <a:p>
            <a:r>
              <a:rPr lang="en-US" dirty="0">
                <a:solidFill>
                  <a:schemeClr val="tx1"/>
                </a:solidFill>
              </a:rPr>
              <a:t> ['Easy </a:t>
            </a:r>
            <a:r>
              <a:rPr lang="en-US" dirty="0" err="1">
                <a:solidFill>
                  <a:schemeClr val="tx1"/>
                </a:solidFill>
              </a:rPr>
              <a:t>peasy</a:t>
            </a:r>
            <a:r>
              <a:rPr lang="en-US" dirty="0">
                <a:solidFill>
                  <a:schemeClr val="tx1"/>
                </a:solidFill>
              </a:rPr>
              <a:t> risotto with </a:t>
            </a:r>
            <a:r>
              <a:rPr lang="en-US" dirty="0" err="1">
                <a:solidFill>
                  <a:schemeClr val="tx1"/>
                </a:solidFill>
              </a:rPr>
              <a:t>chilli</a:t>
            </a:r>
            <a:r>
              <a:rPr lang="en-US" dirty="0">
                <a:solidFill>
                  <a:schemeClr val="tx1"/>
                </a:solidFill>
              </a:rPr>
              <a:t> &amp; mint crumbs', 0.82],</a:t>
            </a:r>
          </a:p>
          <a:p>
            <a:r>
              <a:rPr lang="en-US" dirty="0">
                <a:solidFill>
                  <a:schemeClr val="tx1"/>
                </a:solidFill>
              </a:rPr>
              <a:t> ['Corn cups with prawns, mango &amp; </a:t>
            </a:r>
            <a:r>
              <a:rPr lang="en-US" dirty="0" err="1">
                <a:solidFill>
                  <a:schemeClr val="tx1"/>
                </a:solidFill>
              </a:rPr>
              <a:t>chillies</a:t>
            </a:r>
            <a:r>
              <a:rPr lang="en-US" dirty="0">
                <a:solidFill>
                  <a:schemeClr val="tx1"/>
                </a:solidFill>
              </a:rPr>
              <a:t>', 0.808],</a:t>
            </a:r>
          </a:p>
          <a:p>
            <a:r>
              <a:rPr lang="pl-PL" dirty="0">
                <a:solidFill>
                  <a:schemeClr val="tx1"/>
                </a:solidFill>
              </a:rPr>
              <a:t> ['</a:t>
            </a:r>
            <a:r>
              <a:rPr lang="pl-PL" dirty="0" err="1">
                <a:solidFill>
                  <a:schemeClr val="tx1"/>
                </a:solidFill>
              </a:rPr>
              <a:t>Spicy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prawn</a:t>
            </a:r>
            <a:r>
              <a:rPr lang="pl-PL" dirty="0">
                <a:solidFill>
                  <a:schemeClr val="tx1"/>
                </a:solidFill>
              </a:rPr>
              <a:t> soup', 0.803],</a:t>
            </a:r>
          </a:p>
          <a:p>
            <a:r>
              <a:rPr lang="pl-PL" dirty="0">
                <a:solidFill>
                  <a:schemeClr val="tx1"/>
                </a:solidFill>
              </a:rPr>
              <a:t> ['</a:t>
            </a:r>
            <a:r>
              <a:rPr lang="pl-PL" dirty="0" err="1">
                <a:solidFill>
                  <a:schemeClr val="tx1"/>
                </a:solidFill>
              </a:rPr>
              <a:t>Sweet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potato</a:t>
            </a:r>
            <a:r>
              <a:rPr lang="pl-PL" dirty="0">
                <a:solidFill>
                  <a:schemeClr val="tx1"/>
                </a:solidFill>
              </a:rPr>
              <a:t> &amp; </a:t>
            </a:r>
            <a:r>
              <a:rPr lang="pl-PL" dirty="0" err="1">
                <a:solidFill>
                  <a:schemeClr val="tx1"/>
                </a:solidFill>
              </a:rPr>
              <a:t>lentil</a:t>
            </a:r>
            <a:r>
              <a:rPr lang="pl-PL" dirty="0">
                <a:solidFill>
                  <a:schemeClr val="tx1"/>
                </a:solidFill>
              </a:rPr>
              <a:t> soup', 0.799]]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Ingredients +</a:t>
            </a:r>
            <a:br>
              <a:rPr lang="en-US" dirty="0" smtClean="0">
                <a:solidFill>
                  <a:schemeClr val="tx1"/>
                </a:solidFill>
                <a:hlinkClick r:id="rId14" tooltip="Recipe Suggestor APP!"/>
              </a:rPr>
            </a:br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 Recipe Titles</a:t>
            </a:r>
            <a:r>
              <a:rPr lang="mr-IN" dirty="0" smtClean="0">
                <a:solidFill>
                  <a:schemeClr val="tx1"/>
                </a:solidFill>
                <a:hlinkClick r:id="rId14" tooltip="Recipe Suggestor APP!"/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0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86267" y="690212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378261" y="2227795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225906" y="3964642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765134" y="4192612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235512" y="915003"/>
            <a:ext cx="2669693" cy="2625586"/>
          </a:xfrm>
          <a:prstGeom prst="rect">
            <a:avLst/>
          </a:prstGeom>
        </p:spPr>
      </p:pic>
      <p:sp>
        <p:nvSpPr>
          <p:cNvPr id="13" name="Folded Corner 12"/>
          <p:cNvSpPr/>
          <p:nvPr/>
        </p:nvSpPr>
        <p:spPr>
          <a:xfrm>
            <a:off x="2205047" y="3042302"/>
            <a:ext cx="5502159" cy="3622155"/>
          </a:xfrm>
          <a:prstGeom prst="foldedCorner">
            <a:avLst/>
          </a:prstGeom>
          <a:blipFill rotWithShape="1">
            <a:blip r:embed="rId13">
              <a:alphaModFix amt="81000"/>
            </a:blip>
            <a:tile tx="0" ty="0" sx="100000" sy="100000" flip="none" algn="tl"/>
          </a:blip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Dukkah</a:t>
            </a:r>
            <a:r>
              <a:rPr lang="en-US" sz="2400" b="1" dirty="0">
                <a:solidFill>
                  <a:schemeClr val="tx1"/>
                </a:solidFill>
              </a:rPr>
              <a:t>-crusted squash wedges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'hazelnuts coriander seeds sesame seeds ground cumin butternut squash olive oil'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Out[1812]:</a:t>
            </a:r>
          </a:p>
          <a:p>
            <a:r>
              <a:rPr lang="en-US" dirty="0">
                <a:solidFill>
                  <a:schemeClr val="tx1"/>
                </a:solidFill>
              </a:rPr>
              <a:t>[['Samosa pie', 0.882],</a:t>
            </a:r>
          </a:p>
          <a:p>
            <a:r>
              <a:rPr lang="en-US" dirty="0">
                <a:solidFill>
                  <a:schemeClr val="tx1"/>
                </a:solidFill>
              </a:rPr>
              <a:t> ['Butter bean &amp; tomato salad', 0.878],</a:t>
            </a:r>
          </a:p>
          <a:p>
            <a:r>
              <a:rPr lang="en-US" dirty="0">
                <a:solidFill>
                  <a:schemeClr val="tx1"/>
                </a:solidFill>
              </a:rPr>
              <a:t> ['Fully loaded Cajun chicken burgers', 0.873],</a:t>
            </a:r>
          </a:p>
          <a:p>
            <a:r>
              <a:rPr lang="en-US" dirty="0">
                <a:solidFill>
                  <a:schemeClr val="tx1"/>
                </a:solidFill>
              </a:rPr>
              <a:t> ['Lamb </a:t>
            </a:r>
            <a:r>
              <a:rPr lang="en-US" dirty="0" err="1">
                <a:solidFill>
                  <a:schemeClr val="tx1"/>
                </a:solidFill>
              </a:rPr>
              <a:t>kofta</a:t>
            </a:r>
            <a:r>
              <a:rPr lang="en-US" dirty="0">
                <a:solidFill>
                  <a:schemeClr val="tx1"/>
                </a:solidFill>
              </a:rPr>
              <a:t> stew with cauliflower &amp; chickpeas', 0.862],</a:t>
            </a:r>
          </a:p>
          <a:p>
            <a:r>
              <a:rPr lang="en-US" dirty="0">
                <a:solidFill>
                  <a:schemeClr val="tx1"/>
                </a:solidFill>
              </a:rPr>
              <a:t> ['Grilled flaky </a:t>
            </a:r>
            <a:r>
              <a:rPr lang="en-US" dirty="0" err="1">
                <a:solidFill>
                  <a:schemeClr val="tx1"/>
                </a:solidFill>
              </a:rPr>
              <a:t>naans</a:t>
            </a:r>
            <a:r>
              <a:rPr lang="en-US" dirty="0">
                <a:solidFill>
                  <a:schemeClr val="tx1"/>
                </a:solidFill>
              </a:rPr>
              <a:t>', 0.861]]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Ingredients +</a:t>
            </a:r>
            <a:br>
              <a:rPr lang="en-US" dirty="0" smtClean="0">
                <a:solidFill>
                  <a:schemeClr val="tx1"/>
                </a:solidFill>
                <a:hlinkClick r:id="rId14" tooltip="Recipe Suggestor APP!"/>
              </a:rPr>
            </a:br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 Recipe Titles</a:t>
            </a:r>
            <a:r>
              <a:rPr lang="mr-IN" dirty="0" smtClean="0">
                <a:solidFill>
                  <a:schemeClr val="tx1"/>
                </a:solidFill>
                <a:hlinkClick r:id="rId14" tooltip="Recipe Suggestor APP!"/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0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igures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5582" r="16619" b="10002"/>
          <a:stretch/>
        </p:blipFill>
        <p:spPr>
          <a:xfrm rot="1761394">
            <a:off x="6486267" y="690212"/>
            <a:ext cx="2515799" cy="2386959"/>
          </a:xfrm>
        </p:spPr>
      </p:pic>
      <p:pic>
        <p:nvPicPr>
          <p:cNvPr id="7" name="Picture 6" descr="figures_choc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7" t="5647" r="19370" b="10328"/>
          <a:stretch/>
        </p:blipFill>
        <p:spPr>
          <a:xfrm>
            <a:off x="3378261" y="2227795"/>
            <a:ext cx="2684443" cy="2625585"/>
          </a:xfrm>
          <a:prstGeom prst="rect">
            <a:avLst/>
          </a:prstGeom>
        </p:spPr>
      </p:pic>
      <p:pic>
        <p:nvPicPr>
          <p:cNvPr id="5" name="Picture 4" descr="figures_squash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5" t="5649" r="18870" b="10326"/>
          <a:stretch/>
        </p:blipFill>
        <p:spPr>
          <a:xfrm rot="20955116">
            <a:off x="6225906" y="3964642"/>
            <a:ext cx="2691817" cy="2625587"/>
          </a:xfrm>
          <a:prstGeom prst="rect">
            <a:avLst/>
          </a:prstGeom>
        </p:spPr>
      </p:pic>
      <p:pic>
        <p:nvPicPr>
          <p:cNvPr id="4" name="Picture 3" descr="figures_thaichickcurry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5649" r="17735" b="10326"/>
          <a:stretch/>
        </p:blipFill>
        <p:spPr>
          <a:xfrm rot="399776">
            <a:off x="765134" y="4192612"/>
            <a:ext cx="2802440" cy="2625586"/>
          </a:xfrm>
          <a:prstGeom prst="rect">
            <a:avLst/>
          </a:prstGeom>
        </p:spPr>
      </p:pic>
      <p:pic>
        <p:nvPicPr>
          <p:cNvPr id="6" name="Picture 5" descr="figures_rhub.png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5649" r="18709" b="10326"/>
          <a:stretch/>
        </p:blipFill>
        <p:spPr>
          <a:xfrm rot="20607204">
            <a:off x="235512" y="915003"/>
            <a:ext cx="2669693" cy="2625586"/>
          </a:xfrm>
          <a:prstGeom prst="rect">
            <a:avLst/>
          </a:prstGeom>
        </p:spPr>
      </p:pic>
      <p:sp>
        <p:nvSpPr>
          <p:cNvPr id="12" name="Folded Corner 11"/>
          <p:cNvSpPr/>
          <p:nvPr/>
        </p:nvSpPr>
        <p:spPr>
          <a:xfrm>
            <a:off x="3105138" y="1567402"/>
            <a:ext cx="5915132" cy="3799373"/>
          </a:xfrm>
          <a:prstGeom prst="foldedCorner">
            <a:avLst/>
          </a:prstGeom>
          <a:blipFill rotWithShape="1">
            <a:blip r:embed="rId13">
              <a:alphaModFix amt="81000"/>
            </a:blip>
            <a:tile tx="0" ty="0" sx="100000" sy="100000" flip="none" algn="tl"/>
          </a:blip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Slow-roasted rhubarb with ginger ice cream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'best-quality rhubarb dessert wine caster sugar oranges zest strips stem ginger syrup full-fat milk egg yolks caster sugar double cream shortbread'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[['Sloe gin', 0.917],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['Baked apples with prunes, cinnamon &amp; ginger', 0.901],</a:t>
            </a:r>
          </a:p>
          <a:p>
            <a:r>
              <a:rPr lang="en-US" dirty="0">
                <a:solidFill>
                  <a:schemeClr val="tx1"/>
                </a:solidFill>
              </a:rPr>
              <a:t> ['Floating islands with caramel sauce', 0.9],</a:t>
            </a:r>
          </a:p>
          <a:p>
            <a:r>
              <a:rPr lang="en-US" dirty="0">
                <a:solidFill>
                  <a:schemeClr val="tx1"/>
                </a:solidFill>
              </a:rPr>
              <a:t> ["Chilled strawberry &amp; </a:t>
            </a:r>
            <a:r>
              <a:rPr lang="en-US" dirty="0" err="1">
                <a:solidFill>
                  <a:schemeClr val="tx1"/>
                </a:solidFill>
              </a:rPr>
              <a:t>Pimm's</a:t>
            </a:r>
            <a:r>
              <a:rPr lang="en-US" dirty="0">
                <a:solidFill>
                  <a:schemeClr val="tx1"/>
                </a:solidFill>
              </a:rPr>
              <a:t> zabaglione", 0.9],</a:t>
            </a:r>
          </a:p>
          <a:p>
            <a:r>
              <a:rPr lang="en-US" dirty="0">
                <a:solidFill>
                  <a:schemeClr val="tx1"/>
                </a:solidFill>
              </a:rPr>
              <a:t> ['Roast sirloin of beef &amp; Port gravy', 0.899]]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Ingredients +</a:t>
            </a:r>
            <a:br>
              <a:rPr lang="en-US" dirty="0" smtClean="0">
                <a:solidFill>
                  <a:schemeClr val="tx1"/>
                </a:solidFill>
                <a:hlinkClick r:id="rId14" tooltip="Recipe Suggestor APP!"/>
              </a:rPr>
            </a:br>
            <a:r>
              <a:rPr lang="en-US" dirty="0" smtClean="0">
                <a:solidFill>
                  <a:schemeClr val="tx1"/>
                </a:solidFill>
                <a:hlinkClick r:id="rId14" tooltip="Recipe Suggestor APP!"/>
              </a:rPr>
              <a:t> Recipe Titles</a:t>
            </a:r>
            <a:r>
              <a:rPr lang="mr-IN" dirty="0" smtClean="0">
                <a:solidFill>
                  <a:schemeClr val="tx1"/>
                </a:solidFill>
                <a:hlinkClick r:id="rId14" tooltip="Recipe Suggestor APP!"/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0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xecutive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684</TotalTime>
  <Words>1093</Words>
  <Application>Microsoft Macintosh PowerPoint</Application>
  <PresentationFormat>On-screen Show (4:3)</PresentationFormat>
  <Paragraphs>148</Paragraphs>
  <Slides>13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Executive</vt:lpstr>
      <vt:lpstr>1_Executive</vt:lpstr>
      <vt:lpstr>Recipe Suggestion based on similar ingredient tokens</vt:lpstr>
      <vt:lpstr>PowerPoint Presentation</vt:lpstr>
      <vt:lpstr>An overview:</vt:lpstr>
      <vt:lpstr>PowerPoint Presentation</vt:lpstr>
      <vt:lpstr>Items in INGREDIENTS:</vt:lpstr>
      <vt:lpstr>Items in INGREDIENTS:</vt:lpstr>
      <vt:lpstr>Ingredients +  Recipe Titles…</vt:lpstr>
      <vt:lpstr>Ingredients +  Recipe Titles…</vt:lpstr>
      <vt:lpstr>Ingredients +  Recipe Titles…</vt:lpstr>
      <vt:lpstr>Ingredients +  Recipe Titles…</vt:lpstr>
      <vt:lpstr>WebApp –  recipe suggestion based on ingredient similarity</vt:lpstr>
      <vt:lpstr>Summary:</vt:lpstr>
      <vt:lpstr>…. Just in case  Recipe Suggestor based on similar ingredient tokens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Heng-Ru May Tan</dc:creator>
  <cp:keywords/>
  <dc:description/>
  <cp:lastModifiedBy>Heng-Ru May Tan</cp:lastModifiedBy>
  <cp:revision>90</cp:revision>
  <dcterms:created xsi:type="dcterms:W3CDTF">2016-11-11T10:05:11Z</dcterms:created>
  <dcterms:modified xsi:type="dcterms:W3CDTF">2017-01-24T08:01:57Z</dcterms:modified>
  <cp:category/>
</cp:coreProperties>
</file>